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</p:sldIdLst>
  <p:sldSz cx="18288000" cy="10287000"/>
  <p:notesSz cx="10287000" cy="18288000"/>
  <p:embeddedFontLst>
    <p:embeddedFont>
      <p:font typeface="Malgun Gothic" panose="020B0503020000020004" pitchFamily="50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ato" panose="020B0604020202020204" pitchFamily="34" charset="0"/>
      <p:regular r:id="rId39"/>
      <p:bold r:id="rId40"/>
      <p:italic r:id="rId41"/>
      <p:boldItalic r:id="rId42"/>
    </p:embeddedFont>
    <p:embeddedFont>
      <p:font typeface="Lato Black" panose="020B0604020202020204" pitchFamily="34" charset="0"/>
      <p:bold r:id="rId43"/>
      <p:boldItalic r:id="rId44"/>
    </p:embeddedFont>
    <p:embeddedFont>
      <p:font typeface="Lato Light" panose="020B0604020202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gghhq3WHtGZ0iN1vcj9gd1thR7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CF9331-7CE2-479B-AFBD-9AE93A669435}">
  <a:tblStyle styleId="{05CF9331-7CE2-479B-AFBD-9AE93A6694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eccf469a0_1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g2ceccf469a0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eccf469a0_10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g2ceccf469a0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eccf469a0_10_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2ceccf469a0_1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eccf469a0_9_4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g2ceccf469a0_9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eccf469a0_9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g2ceccf469a0_9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eccf469a0_9_5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g2ceccf469a0_9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6" name="Google Shape;2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f5b689edc_0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26f5b689ed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f5b689edc_0_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0" name="Google Shape;330;g26f5b689ed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eccf469a0_6_8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" name="Google Shape;349;g2ceccf469a0_6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ef1740542_0_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4" name="Google Shape;364;g2cef174054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eccf469a0_6_10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6" name="Google Shape;376;g2ceccf469a0_6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eccf469a0_6_15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1" name="Google Shape;391;g2ceccf469a0_6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eccf469a0_6_18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g2ceccf469a0_6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eccf469a0_13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g2ceccf469a0_1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4" name="Google Shape;4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eccf469a0_10_4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g2ceccf469a0_1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eccf469a0_15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g2ceccf469a0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3" name="Google Shape;5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eccf469a0_9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g2ceccf469a0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" y="0"/>
            <a:ext cx="18285714" cy="1111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540" y="3123439"/>
            <a:ext cx="10896634" cy="259970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3625042" y="6024562"/>
            <a:ext cx="11035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 b="1" dirty="0">
                <a:solidFill>
                  <a:srgbClr val="E8AADD"/>
                </a:solidFill>
                <a:latin typeface="Lato"/>
                <a:ea typeface="Lato"/>
                <a:cs typeface="Lato"/>
                <a:sym typeface="Lato"/>
              </a:rPr>
              <a:t>Document Type Classification Competition Report</a:t>
            </a:r>
            <a:endParaRPr sz="3200" b="1" dirty="0">
              <a:solidFill>
                <a:srgbClr val="E8AAD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625042" y="7638862"/>
            <a:ext cx="1103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[Lucky 4th]</a:t>
            </a:r>
            <a:endParaRPr sz="36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김동균, 김정헌, 임승환, 지수영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2ceccf469a0_1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" y="5692704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ceccf469a0_1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ceccf469a0_12_0"/>
          <p:cNvPicPr preferRelativeResize="0"/>
          <p:nvPr/>
        </p:nvPicPr>
        <p:blipFill rotWithShape="1">
          <a:blip r:embed="rId5">
            <a:alphaModFix amt="85000"/>
          </a:blip>
          <a:srcRect/>
          <a:stretch/>
        </p:blipFill>
        <p:spPr>
          <a:xfrm>
            <a:off x="9763347" y="4449531"/>
            <a:ext cx="5470890" cy="410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ceccf469a0_12_0"/>
          <p:cNvPicPr preferRelativeResize="0"/>
          <p:nvPr/>
        </p:nvPicPr>
        <p:blipFill rotWithShape="1">
          <a:blip r:embed="rId6">
            <a:alphaModFix amt="85000"/>
          </a:blip>
          <a:srcRect/>
          <a:stretch/>
        </p:blipFill>
        <p:spPr>
          <a:xfrm>
            <a:off x="3452910" y="3763743"/>
            <a:ext cx="3587957" cy="47866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g2ceccf469a0_12_0"/>
          <p:cNvGrpSpPr/>
          <p:nvPr/>
        </p:nvGrpSpPr>
        <p:grpSpPr>
          <a:xfrm>
            <a:off x="676069" y="4616359"/>
            <a:ext cx="7650511" cy="4342115"/>
            <a:chOff x="676069" y="4616359"/>
            <a:chExt cx="7650511" cy="4342115"/>
          </a:xfrm>
        </p:grpSpPr>
        <p:pic>
          <p:nvPicPr>
            <p:cNvPr id="206" name="Google Shape;206;g2ceccf469a0_12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4285" y="4773047"/>
              <a:ext cx="7582295" cy="41854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7" name="Google Shape;207;g2ceccf469a0_12_0"/>
            <p:cNvCxnSpPr/>
            <p:nvPr/>
          </p:nvCxnSpPr>
          <p:spPr>
            <a:xfrm rot="10800000">
              <a:off x="834700" y="5943600"/>
              <a:ext cx="3700734" cy="2606785"/>
            </a:xfrm>
            <a:prstGeom prst="straightConnector1">
              <a:avLst/>
            </a:prstGeom>
            <a:noFill/>
            <a:ln w="603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8" name="Google Shape;208;g2ceccf469a0_12_0"/>
            <p:cNvSpPr txBox="1"/>
            <p:nvPr/>
          </p:nvSpPr>
          <p:spPr>
            <a:xfrm>
              <a:off x="676069" y="4616359"/>
              <a:ext cx="1491126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35도</a:t>
              </a:r>
              <a:endParaRPr/>
            </a:p>
          </p:txBody>
        </p:sp>
      </p:grpSp>
      <p:grpSp>
        <p:nvGrpSpPr>
          <p:cNvPr id="209" name="Google Shape;209;g2ceccf469a0_12_0"/>
          <p:cNvGrpSpPr/>
          <p:nvPr/>
        </p:nvGrpSpPr>
        <p:grpSpPr>
          <a:xfrm>
            <a:off x="9327952" y="4616359"/>
            <a:ext cx="8088613" cy="4342115"/>
            <a:chOff x="9327952" y="4616359"/>
            <a:chExt cx="8088613" cy="4342115"/>
          </a:xfrm>
        </p:grpSpPr>
        <p:pic>
          <p:nvPicPr>
            <p:cNvPr id="210" name="Google Shape;210;g2ceccf469a0_12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27952" y="4773047"/>
              <a:ext cx="7582297" cy="41854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1" name="Google Shape;211;g2ceccf469a0_12_0"/>
            <p:cNvCxnSpPr/>
            <p:nvPr/>
          </p:nvCxnSpPr>
          <p:spPr>
            <a:xfrm rot="10800000" flipH="1">
              <a:off x="13119100" y="5691429"/>
              <a:ext cx="4154253" cy="2857859"/>
            </a:xfrm>
            <a:prstGeom prst="straightConnector1">
              <a:avLst/>
            </a:prstGeom>
            <a:noFill/>
            <a:ln w="603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2" name="Google Shape;212;g2ceccf469a0_12_0"/>
            <p:cNvSpPr txBox="1"/>
            <p:nvPr/>
          </p:nvSpPr>
          <p:spPr>
            <a:xfrm>
              <a:off x="15669632" y="4616359"/>
              <a:ext cx="1746933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-35도</a:t>
              </a:r>
              <a:endParaRPr/>
            </a:p>
          </p:txBody>
        </p:sp>
      </p:grpSp>
      <p:sp>
        <p:nvSpPr>
          <p:cNvPr id="213" name="Google Shape;213;g2ceccf469a0_12_0"/>
          <p:cNvSpPr txBox="1"/>
          <p:nvPr/>
        </p:nvSpPr>
        <p:spPr>
          <a:xfrm>
            <a:off x="420699" y="666650"/>
            <a:ext cx="764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Exploratory Data Analysis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14" name="Google Shape;214;g2ceccf469a0_12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ceccf469a0_12_0"/>
          <p:cNvSpPr txBox="1"/>
          <p:nvPr/>
        </p:nvSpPr>
        <p:spPr>
          <a:xfrm>
            <a:off x="605014" y="2049075"/>
            <a:ext cx="739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Clr>
                <a:srgbClr val="8B71FF"/>
              </a:buClr>
              <a:buSzPts val="3200"/>
              <a:buFont typeface="Lato Black"/>
              <a:buChar char="❖"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Predicting Data Augmentations</a:t>
            </a:r>
            <a:endParaRPr sz="32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6" name="Google Shape;216;g2ceccf469a0_12_0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ceccf469a0_1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ceccf469a0_1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g2ceccf469a0_10_1"/>
          <p:cNvGrpSpPr/>
          <p:nvPr/>
        </p:nvGrpSpPr>
        <p:grpSpPr>
          <a:xfrm>
            <a:off x="1618025" y="2804299"/>
            <a:ext cx="15049675" cy="5434349"/>
            <a:chOff x="1277900" y="2358974"/>
            <a:chExt cx="15049675" cy="5434349"/>
          </a:xfrm>
        </p:grpSpPr>
        <p:pic>
          <p:nvPicPr>
            <p:cNvPr id="224" name="Google Shape;224;g2ceccf469a0_10_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7900" y="3585627"/>
              <a:ext cx="4677475" cy="350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g2ceccf469a0_10_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781925" y="2358974"/>
              <a:ext cx="3545650" cy="5434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g2ceccf469a0_10_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59175" y="3532602"/>
              <a:ext cx="4818950" cy="3612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g2ceccf469a0_10_1"/>
          <p:cNvSpPr txBox="1"/>
          <p:nvPr/>
        </p:nvSpPr>
        <p:spPr>
          <a:xfrm>
            <a:off x="420699" y="666650"/>
            <a:ext cx="764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Exploratory Data Analysis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28" name="Google Shape;228;g2ceccf469a0_10_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ceccf469a0_10_1"/>
          <p:cNvSpPr txBox="1"/>
          <p:nvPr/>
        </p:nvSpPr>
        <p:spPr>
          <a:xfrm>
            <a:off x="605014" y="2049075"/>
            <a:ext cx="739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Clr>
                <a:srgbClr val="8B71FF"/>
              </a:buClr>
              <a:buSzPts val="3200"/>
              <a:buFont typeface="Lato Black"/>
              <a:buChar char="❖"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Predicting Data Augmentations</a:t>
            </a:r>
            <a:endParaRPr sz="32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0" name="Google Shape;230;g2ceccf469a0_10_1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2ceccf469a0_1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ceccf469a0_1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ceccf469a0_1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075" y="2869324"/>
            <a:ext cx="2655297" cy="354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ceccf469a0_1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325" y="2869325"/>
            <a:ext cx="4365200" cy="32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ceccf469a0_1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3250" y="2869322"/>
            <a:ext cx="4365200" cy="582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ceccf469a0_1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5925" y="3782172"/>
            <a:ext cx="3443768" cy="4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eccf469a0_10_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89399" y="6697300"/>
            <a:ext cx="4365200" cy="32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ceccf469a0_10_27"/>
          <p:cNvSpPr txBox="1"/>
          <p:nvPr/>
        </p:nvSpPr>
        <p:spPr>
          <a:xfrm>
            <a:off x="420699" y="666650"/>
            <a:ext cx="764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Exploratory Data Analysis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43" name="Google Shape;243;g2ceccf469a0_10_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ceccf469a0_10_27"/>
          <p:cNvSpPr txBox="1"/>
          <p:nvPr/>
        </p:nvSpPr>
        <p:spPr>
          <a:xfrm>
            <a:off x="605014" y="2049075"/>
            <a:ext cx="739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Clr>
                <a:srgbClr val="8B71FF"/>
              </a:buClr>
              <a:buSzPts val="3200"/>
              <a:buFont typeface="Lato Black"/>
              <a:buChar char="❖"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Predicting Data Augmentations</a:t>
            </a:r>
            <a:endParaRPr sz="32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5" name="Google Shape;245;g2ceccf469a0_10_27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2ceccf469a0_9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0" y="2257413"/>
            <a:ext cx="18285715" cy="80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ceccf469a0_9_44"/>
          <p:cNvSpPr txBox="1"/>
          <p:nvPr/>
        </p:nvSpPr>
        <p:spPr>
          <a:xfrm>
            <a:off x="2891550" y="5040225"/>
            <a:ext cx="12504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모델 선정</a:t>
            </a:r>
            <a:endParaRPr sz="6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52" name="Google Shape;252;g2ceccf469a0_9_44"/>
          <p:cNvGrpSpPr/>
          <p:nvPr/>
        </p:nvGrpSpPr>
        <p:grpSpPr>
          <a:xfrm>
            <a:off x="8386174" y="4078360"/>
            <a:ext cx="1513366" cy="793899"/>
            <a:chOff x="8386174" y="4078360"/>
            <a:chExt cx="1513366" cy="793899"/>
          </a:xfrm>
        </p:grpSpPr>
        <p:pic>
          <p:nvPicPr>
            <p:cNvPr id="253" name="Google Shape;253;g2ceccf469a0_9_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g2ceccf469a0_9_44"/>
            <p:cNvSpPr txBox="1"/>
            <p:nvPr/>
          </p:nvSpPr>
          <p:spPr>
            <a:xfrm>
              <a:off x="8706556" y="4190867"/>
              <a:ext cx="872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3200" b="1">
                  <a:solidFill>
                    <a:srgbClr val="A4A0F9"/>
                  </a:solidFill>
                </a:rPr>
                <a:t>4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2ceccf469a0_9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" y="5681754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ceccf469a0_9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ceccf469a0_9_17"/>
          <p:cNvSpPr txBox="1"/>
          <p:nvPr/>
        </p:nvSpPr>
        <p:spPr>
          <a:xfrm>
            <a:off x="601144" y="2672750"/>
            <a:ext cx="16300800" cy="21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 계열 모델 → 낮은 성능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Swin Transformer → 학습이 제대로 되지 않아 포기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Transformer → vit_base_patch16_384, vit_base_patch16_224 사용시 학습 시간에 비해 성능이 제대로 나오지 않아 포기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ceccf469a0_9_17"/>
          <p:cNvSpPr txBox="1"/>
          <p:nvPr/>
        </p:nvSpPr>
        <p:spPr>
          <a:xfrm>
            <a:off x="3558500" y="7987175"/>
            <a:ext cx="7676400" cy="1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ceccf469a0_9_17"/>
          <p:cNvSpPr txBox="1"/>
          <p:nvPr/>
        </p:nvSpPr>
        <p:spPr>
          <a:xfrm>
            <a:off x="605014" y="2049075"/>
            <a:ext cx="739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Clr>
                <a:srgbClr val="8B71FF"/>
              </a:buClr>
              <a:buSzPts val="3200"/>
              <a:buFont typeface="Lato Black"/>
              <a:buChar char="❖"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대회 초기에 시도했던 모델들</a:t>
            </a:r>
            <a:endParaRPr sz="32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4" name="Google Shape;264;g2ceccf469a0_9_17"/>
          <p:cNvSpPr txBox="1"/>
          <p:nvPr/>
        </p:nvSpPr>
        <p:spPr>
          <a:xfrm>
            <a:off x="420700" y="666650"/>
            <a:ext cx="3087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모델 선정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65" name="Google Shape;265;g2ceccf469a0_9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ceccf469a0_9_17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2ceccf469a0_9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24" y="4800649"/>
            <a:ext cx="15617075" cy="50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"/>
          <p:cNvSpPr txBox="1"/>
          <p:nvPr/>
        </p:nvSpPr>
        <p:spPr>
          <a:xfrm>
            <a:off x="12807465" y="6062119"/>
            <a:ext cx="47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3775" y="2191637"/>
            <a:ext cx="8613392" cy="677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2"/>
          <p:cNvSpPr txBox="1"/>
          <p:nvPr/>
        </p:nvSpPr>
        <p:spPr>
          <a:xfrm>
            <a:off x="420700" y="666650"/>
            <a:ext cx="3087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모델 선정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77" name="Google Shape;27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2"/>
          <p:cNvSpPr txBox="1"/>
          <p:nvPr/>
        </p:nvSpPr>
        <p:spPr>
          <a:xfrm>
            <a:off x="605014" y="2049075"/>
            <a:ext cx="739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Clr>
                <a:srgbClr val="8B71FF"/>
              </a:buClr>
              <a:buSzPts val="3200"/>
              <a:buFont typeface="Lato Black"/>
              <a:buChar char="❖"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최종 결정: EffecientNet-B4</a:t>
            </a:r>
            <a:endParaRPr sz="32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903700" y="9054525"/>
            <a:ext cx="861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[1] Mingxing Tan, &amp; Quoc V. Le.(2020). EfficientNet: Rethinking Model Scaling for Convolutional Neural Networks.</a:t>
            </a:r>
            <a:endParaRPr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2"/>
          <p:cNvSpPr txBox="1"/>
          <p:nvPr/>
        </p:nvSpPr>
        <p:spPr>
          <a:xfrm>
            <a:off x="601150" y="2672750"/>
            <a:ext cx="8072700" cy="57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ResNet에 </a:t>
            </a: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Compound Scaling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을 접목시켜 </a:t>
            </a:r>
            <a:r>
              <a:rPr lang="en-US" sz="3200" b="1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Parameter 수 대비 달성 가능한 Accuracy</a:t>
            </a:r>
            <a:r>
              <a:rPr lang="en-US" sz="32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를 극대화한 모델.</a:t>
            </a:r>
            <a:endParaRPr sz="3200">
              <a:solidFill>
                <a:srgbClr val="A4A0F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연구자들은 Compound Scaling을 시도하며 총 8개의 모델을 실험하는데, B4가 </a:t>
            </a: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Sweet Spot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에 해당함.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</a:rPr>
              <a:t>자체 실험 결과 ResNet 대비 F1 Score 상승.</a:t>
            </a:r>
            <a:endParaRPr sz="3000">
              <a:solidFill>
                <a:schemeClr val="lt1"/>
              </a:solidFill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000">
                <a:solidFill>
                  <a:schemeClr val="lt1"/>
                </a:solidFill>
              </a:rPr>
              <a:t>B5 모델 이상은 필요로 하는 이미지 사이즈가 더욱 커 OOM 문제가 발생.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2"/>
          <p:cNvSpPr/>
          <p:nvPr/>
        </p:nvSpPr>
        <p:spPr>
          <a:xfrm>
            <a:off x="10203175" y="3274258"/>
            <a:ext cx="283500" cy="283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2"/>
          <p:cNvSpPr txBox="1"/>
          <p:nvPr/>
        </p:nvSpPr>
        <p:spPr>
          <a:xfrm>
            <a:off x="9754650" y="2488258"/>
            <a:ext cx="121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Sweet</a:t>
            </a:r>
            <a:endParaRPr sz="24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Spot!</a:t>
            </a:r>
            <a:endParaRPr sz="24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3" name="Google Shape;283;p12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1716300" y="7824276"/>
            <a:ext cx="5310600" cy="831000"/>
          </a:xfrm>
          <a:prstGeom prst="rect">
            <a:avLst/>
          </a:prstGeom>
          <a:noFill/>
          <a:ln w="76200" cap="flat" cmpd="sng">
            <a:solidFill>
              <a:srgbClr val="FFAA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모델의 빠른 확정!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2ceccf469a0_9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0" y="2257413"/>
            <a:ext cx="18285715" cy="80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ceccf469a0_9_53"/>
          <p:cNvSpPr txBox="1"/>
          <p:nvPr/>
        </p:nvSpPr>
        <p:spPr>
          <a:xfrm>
            <a:off x="2891550" y="5040225"/>
            <a:ext cx="12504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Hyperparameter Tuning</a:t>
            </a:r>
            <a:endParaRPr sz="6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91" name="Google Shape;291;g2ceccf469a0_9_53"/>
          <p:cNvGrpSpPr/>
          <p:nvPr/>
        </p:nvGrpSpPr>
        <p:grpSpPr>
          <a:xfrm>
            <a:off x="8386174" y="4078360"/>
            <a:ext cx="1513366" cy="793899"/>
            <a:chOff x="8386174" y="4078360"/>
            <a:chExt cx="1513366" cy="793899"/>
          </a:xfrm>
        </p:grpSpPr>
        <p:pic>
          <p:nvPicPr>
            <p:cNvPr id="292" name="Google Shape;292;g2ceccf469a0_9_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g2ceccf469a0_9_53"/>
            <p:cNvSpPr txBox="1"/>
            <p:nvPr/>
          </p:nvSpPr>
          <p:spPr>
            <a:xfrm>
              <a:off x="8706556" y="4190867"/>
              <a:ext cx="872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3200" b="1">
                  <a:solidFill>
                    <a:srgbClr val="A4A0F9"/>
                  </a:solidFill>
                </a:rPr>
                <a:t>5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13"/>
          <p:cNvGrpSpPr/>
          <p:nvPr/>
        </p:nvGrpSpPr>
        <p:grpSpPr>
          <a:xfrm>
            <a:off x="822667" y="5855265"/>
            <a:ext cx="15012300" cy="1524186"/>
            <a:chOff x="822667" y="6312465"/>
            <a:chExt cx="15012300" cy="1524186"/>
          </a:xfrm>
        </p:grpSpPr>
        <p:sp>
          <p:nvSpPr>
            <p:cNvPr id="301" name="Google Shape;301;p13"/>
            <p:cNvSpPr txBox="1"/>
            <p:nvPr/>
          </p:nvSpPr>
          <p:spPr>
            <a:xfrm>
              <a:off x="822667" y="7467351"/>
              <a:ext cx="979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822667" y="6312465"/>
              <a:ext cx="1501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03" name="Google Shape;303;p13"/>
          <p:cNvGraphicFramePr/>
          <p:nvPr/>
        </p:nvGraphicFramePr>
        <p:xfrm>
          <a:off x="716838" y="2505038"/>
          <a:ext cx="16383000" cy="6234150"/>
        </p:xfrm>
        <a:graphic>
          <a:graphicData uri="http://schemas.openxmlformats.org/drawingml/2006/table">
            <a:tbl>
              <a:tblPr>
                <a:noFill/>
                <a:tableStyleId>{05CF9331-7CE2-479B-AFBD-9AE93A669435}</a:tableStyleId>
              </a:tblPr>
              <a:tblGrid>
                <a:gridCol w="40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5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RandomResizeCrop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Resize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HorizontalFlip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VerticalFlip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8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4" name="Google Shape;30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409" y="4278325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1664" y="4248963"/>
            <a:ext cx="3931920" cy="38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8991791" y="4229318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3084378" y="4278325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3"/>
          <p:cNvSpPr txBox="1"/>
          <p:nvPr/>
        </p:nvSpPr>
        <p:spPr>
          <a:xfrm>
            <a:off x="420700" y="666650"/>
            <a:ext cx="679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Data Augmentation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09" name="Google Shape;309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3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26f5b689edc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6f5b689edc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g26f5b689edc_0_5"/>
          <p:cNvGrpSpPr/>
          <p:nvPr/>
        </p:nvGrpSpPr>
        <p:grpSpPr>
          <a:xfrm>
            <a:off x="822667" y="5855265"/>
            <a:ext cx="15012300" cy="1524186"/>
            <a:chOff x="822667" y="6312465"/>
            <a:chExt cx="15012300" cy="1524186"/>
          </a:xfrm>
        </p:grpSpPr>
        <p:sp>
          <p:nvSpPr>
            <p:cNvPr id="318" name="Google Shape;318;g26f5b689edc_0_5"/>
            <p:cNvSpPr txBox="1"/>
            <p:nvPr/>
          </p:nvSpPr>
          <p:spPr>
            <a:xfrm>
              <a:off x="822667" y="7467351"/>
              <a:ext cx="979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26f5b689edc_0_5"/>
            <p:cNvSpPr txBox="1"/>
            <p:nvPr/>
          </p:nvSpPr>
          <p:spPr>
            <a:xfrm>
              <a:off x="822667" y="6312465"/>
              <a:ext cx="1501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20" name="Google Shape;320;g26f5b689edc_0_5"/>
          <p:cNvGraphicFramePr/>
          <p:nvPr/>
        </p:nvGraphicFramePr>
        <p:xfrm>
          <a:off x="716838" y="2505038"/>
          <a:ext cx="16383000" cy="6234150"/>
        </p:xfrm>
        <a:graphic>
          <a:graphicData uri="http://schemas.openxmlformats.org/drawingml/2006/table">
            <a:tbl>
              <a:tblPr>
                <a:noFill/>
                <a:tableStyleId>{05CF9331-7CE2-479B-AFBD-9AE93A669435}</a:tableStyleId>
              </a:tblPr>
              <a:tblGrid>
                <a:gridCol w="40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5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RandomRotate90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Rotate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GaussianBlur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HueSaturationValue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8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1" name="Google Shape;321;g26f5b689edc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5111" y="415380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6f5b689edc_0_5"/>
          <p:cNvSpPr txBox="1"/>
          <p:nvPr/>
        </p:nvSpPr>
        <p:spPr>
          <a:xfrm>
            <a:off x="420700" y="666650"/>
            <a:ext cx="679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Data Augmentation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23" name="Google Shape;323;g26f5b689edc_0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6f5b689edc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801274" y="4139922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6f5b689edc_0_5"/>
          <p:cNvPicPr preferRelativeResize="0"/>
          <p:nvPr/>
        </p:nvPicPr>
        <p:blipFill rotWithShape="1">
          <a:blip r:embed="rId8">
            <a:alphaModFix/>
          </a:blip>
          <a:srcRect t="1295" b="1285"/>
          <a:stretch/>
        </p:blipFill>
        <p:spPr>
          <a:xfrm rot="1">
            <a:off x="4899338" y="415380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6f5b689edc_0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80300" y="4125675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6f5b689edc_0_5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26f5b689edc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6f5b689edc_0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g26f5b689edc_0_23"/>
          <p:cNvGrpSpPr/>
          <p:nvPr/>
        </p:nvGrpSpPr>
        <p:grpSpPr>
          <a:xfrm>
            <a:off x="822667" y="5855265"/>
            <a:ext cx="15012300" cy="1524186"/>
            <a:chOff x="822667" y="6312465"/>
            <a:chExt cx="15012300" cy="1524186"/>
          </a:xfrm>
        </p:grpSpPr>
        <p:sp>
          <p:nvSpPr>
            <p:cNvPr id="335" name="Google Shape;335;g26f5b689edc_0_23"/>
            <p:cNvSpPr txBox="1"/>
            <p:nvPr/>
          </p:nvSpPr>
          <p:spPr>
            <a:xfrm>
              <a:off x="822667" y="7467351"/>
              <a:ext cx="979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26f5b689edc_0_23"/>
            <p:cNvSpPr txBox="1"/>
            <p:nvPr/>
          </p:nvSpPr>
          <p:spPr>
            <a:xfrm>
              <a:off x="822667" y="6312465"/>
              <a:ext cx="1501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37" name="Google Shape;337;g26f5b689edc_0_23"/>
          <p:cNvGraphicFramePr/>
          <p:nvPr/>
        </p:nvGraphicFramePr>
        <p:xfrm>
          <a:off x="716838" y="2505038"/>
          <a:ext cx="16383000" cy="6246660"/>
        </p:xfrm>
        <a:graphic>
          <a:graphicData uri="http://schemas.openxmlformats.org/drawingml/2006/table">
            <a:tbl>
              <a:tblPr>
                <a:noFill/>
                <a:tableStyleId>{05CF9331-7CE2-479B-AFBD-9AE93A669435}</a:tableStyleId>
              </a:tblPr>
              <a:tblGrid>
                <a:gridCol w="40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5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RandomBrightness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Contrast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ImageCompression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CoarseDropout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E8AADD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Normalize</a:t>
                      </a:r>
                      <a:endParaRPr sz="3200">
                        <a:solidFill>
                          <a:srgbClr val="E8AADD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8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F42C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g26f5b689edc_0_23"/>
          <p:cNvSpPr txBox="1"/>
          <p:nvPr/>
        </p:nvSpPr>
        <p:spPr>
          <a:xfrm>
            <a:off x="420700" y="666650"/>
            <a:ext cx="679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Data Augmentation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39" name="Google Shape;339;g26f5b689edc_0_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6f5b689edc_0_23"/>
          <p:cNvPicPr preferRelativeResize="0"/>
          <p:nvPr/>
        </p:nvPicPr>
        <p:blipFill rotWithShape="1">
          <a:blip r:embed="rId6">
            <a:alphaModFix/>
          </a:blip>
          <a:srcRect t="219" b="219"/>
          <a:stretch/>
        </p:blipFill>
        <p:spPr>
          <a:xfrm>
            <a:off x="800397" y="4180652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6f5b689edc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">
            <a:off x="4886421" y="4180659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6f5b689edc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84274" y="4180650"/>
            <a:ext cx="3931920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6f5b689edc_0_23"/>
          <p:cNvPicPr preferRelativeResize="0"/>
          <p:nvPr/>
        </p:nvPicPr>
        <p:blipFill rotWithShape="1">
          <a:blip r:embed="rId9">
            <a:alphaModFix/>
          </a:blip>
          <a:srcRect t="1039"/>
          <a:stretch/>
        </p:blipFill>
        <p:spPr>
          <a:xfrm>
            <a:off x="8985347" y="4180650"/>
            <a:ext cx="393192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6f5b689edc_0_23"/>
          <p:cNvSpPr/>
          <p:nvPr/>
        </p:nvSpPr>
        <p:spPr>
          <a:xfrm>
            <a:off x="8440175" y="2505050"/>
            <a:ext cx="603600" cy="603600"/>
          </a:xfrm>
          <a:prstGeom prst="diamond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6f5b689edc_0_23"/>
          <p:cNvSpPr/>
          <p:nvPr/>
        </p:nvSpPr>
        <p:spPr>
          <a:xfrm>
            <a:off x="12480675" y="2602325"/>
            <a:ext cx="603600" cy="603600"/>
          </a:xfrm>
          <a:prstGeom prst="diamond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26f5b689edc_0_23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" y="5692704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"/>
          <p:cNvGrpSpPr/>
          <p:nvPr/>
        </p:nvGrpSpPr>
        <p:grpSpPr>
          <a:xfrm>
            <a:off x="2337960" y="2109695"/>
            <a:ext cx="13609793" cy="6116562"/>
            <a:chOff x="2337960" y="2109695"/>
            <a:chExt cx="13609793" cy="6116562"/>
          </a:xfrm>
        </p:grpSpPr>
        <p:pic>
          <p:nvPicPr>
            <p:cNvPr id="97" name="Google Shape;97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37960" y="2109695"/>
              <a:ext cx="13609793" cy="6116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2"/>
            <p:cNvSpPr txBox="1"/>
            <p:nvPr/>
          </p:nvSpPr>
          <p:spPr>
            <a:xfrm>
              <a:off x="2393253" y="2632245"/>
              <a:ext cx="20748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i="0" u="none" strike="noStrike" cap="none">
                  <a:solidFill>
                    <a:srgbClr val="A4A0F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목차</a:t>
              </a:r>
              <a:endParaRPr sz="1800" i="0" u="none" strike="noStrike" cap="none">
                <a:solidFill>
                  <a:srgbClr val="A4A0F9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99" name="Google Shape;99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>
              <a:off x="1993916" y="5152301"/>
              <a:ext cx="5261895" cy="21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2"/>
            <p:cNvSpPr txBox="1"/>
            <p:nvPr/>
          </p:nvSpPr>
          <p:spPr>
            <a:xfrm>
              <a:off x="5127349" y="2632250"/>
              <a:ext cx="10473300" cy="50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AutoNum type="arabicPeriod"/>
              </a:pPr>
              <a:r>
                <a:rPr lang="en-US" sz="3600">
                  <a:solidFill>
                    <a:schemeClr val="lt1"/>
                  </a:solidFill>
                </a:rPr>
                <a:t>그룹 </a:t>
              </a:r>
              <a:r>
                <a:rPr lang="en-US"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소개</a:t>
              </a:r>
              <a:endPara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45720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AutoNum type="arabicPeriod"/>
              </a:pPr>
              <a:r>
                <a:rPr lang="en-US" sz="3600">
                  <a:solidFill>
                    <a:schemeClr val="lt1"/>
                  </a:solidFill>
                </a:rPr>
                <a:t>대회 소개</a:t>
              </a:r>
              <a:endParaRPr sz="3600">
                <a:solidFill>
                  <a:schemeClr val="lt1"/>
                </a:solidFill>
              </a:endParaRPr>
            </a:p>
            <a:p>
              <a:pPr marL="457200" marR="0" lvl="0" indent="-45720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AutoNum type="arabicPeriod"/>
              </a:pPr>
              <a:r>
                <a:rPr lang="en-US" sz="3600">
                  <a:solidFill>
                    <a:schemeClr val="lt1"/>
                  </a:solidFill>
                </a:rPr>
                <a:t>Exploratory Data Analysis</a:t>
              </a:r>
              <a:endParaRPr sz="3600">
                <a:solidFill>
                  <a:schemeClr val="lt1"/>
                </a:solidFill>
              </a:endParaRPr>
            </a:p>
            <a:p>
              <a:pPr marL="457200" marR="0" lvl="0" indent="-45720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AutoNum type="arabicPeriod"/>
              </a:pPr>
              <a:r>
                <a:rPr lang="en-US" sz="3600">
                  <a:solidFill>
                    <a:schemeClr val="lt1"/>
                  </a:solidFill>
                </a:rPr>
                <a:t>모델 선정</a:t>
              </a:r>
              <a:endParaRPr sz="3600">
                <a:solidFill>
                  <a:schemeClr val="lt1"/>
                </a:solidFill>
              </a:endParaRPr>
            </a:p>
            <a:p>
              <a:pPr marL="457200" marR="0" lvl="0" indent="-45720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AutoNum type="arabicPeriod"/>
              </a:pPr>
              <a:r>
                <a:rPr lang="en-US" sz="3600">
                  <a:solidFill>
                    <a:schemeClr val="lt1"/>
                  </a:solidFill>
                </a:rPr>
                <a:t>Hyperparameter Tuning</a:t>
              </a:r>
              <a:endParaRPr sz="3600">
                <a:solidFill>
                  <a:schemeClr val="lt1"/>
                </a:solidFill>
              </a:endParaRPr>
            </a:p>
            <a:p>
              <a:pPr marL="457200" marR="0" lvl="0" indent="-45720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AutoNum type="arabicPeriod"/>
              </a:pPr>
              <a:r>
                <a:rPr lang="en-US" sz="3600">
                  <a:solidFill>
                    <a:schemeClr val="lt1"/>
                  </a:solidFill>
                </a:rPr>
                <a:t>결과 및 회고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ceccf469a0_6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ceccf469a0_6_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ceccf469a0_6_84"/>
          <p:cNvSpPr txBox="1"/>
          <p:nvPr/>
        </p:nvSpPr>
        <p:spPr>
          <a:xfrm>
            <a:off x="6689500" y="2028600"/>
            <a:ext cx="5497800" cy="30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500">
                <a:solidFill>
                  <a:schemeClr val="lt1"/>
                </a:solidFill>
              </a:rPr>
              <a:t>parameters를 Half precision으로 표현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500">
                <a:solidFill>
                  <a:schemeClr val="lt1"/>
                </a:solidFill>
              </a:rPr>
              <a:t>-&gt; 메모리를 절약하고 연산속도 가속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500">
                <a:solidFill>
                  <a:schemeClr val="lt1"/>
                </a:solidFill>
              </a:rPr>
              <a:t>-&gt; 정밀도의 하락을 불러옴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354" name="Google Shape;354;g2ceccf469a0_6_84"/>
          <p:cNvSpPr txBox="1"/>
          <p:nvPr/>
        </p:nvSpPr>
        <p:spPr>
          <a:xfrm>
            <a:off x="5065150" y="5028963"/>
            <a:ext cx="6385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FP16만 사용하면 오차가 발생 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-&gt; 오차 누적으로 학습이 잘 진행되지 않음</a:t>
            </a:r>
            <a:endParaRPr sz="2400" b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2ceccf469a0_6_84"/>
          <p:cNvPicPr preferRelativeResize="0"/>
          <p:nvPr/>
        </p:nvPicPr>
        <p:blipFill rotWithShape="1">
          <a:blip r:embed="rId5">
            <a:alphaModFix/>
          </a:blip>
          <a:srcRect b="23230"/>
          <a:stretch/>
        </p:blipFill>
        <p:spPr>
          <a:xfrm>
            <a:off x="11028018" y="3429000"/>
            <a:ext cx="6734582" cy="36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ceccf469a0_6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405" y="2051613"/>
            <a:ext cx="5931594" cy="282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ceccf469a0_6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396" y="6111571"/>
            <a:ext cx="6030963" cy="333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ceccf469a0_6_84"/>
          <p:cNvSpPr txBox="1"/>
          <p:nvPr/>
        </p:nvSpPr>
        <p:spPr>
          <a:xfrm>
            <a:off x="6768725" y="7421725"/>
            <a:ext cx="7266300" cy="17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FP32 weight</a:t>
            </a:r>
            <a:r>
              <a:rPr lang="en-US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값을 계속 저장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FP16 copy weight</a:t>
            </a:r>
            <a:r>
              <a:rPr lang="en-US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만들어 forward/backward를 진행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계산된</a:t>
            </a:r>
            <a:r>
              <a:rPr lang="en-US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gradient</a:t>
            </a:r>
            <a:r>
              <a:rPr lang="en-US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이용해 </a:t>
            </a:r>
            <a:r>
              <a:rPr lang="en-US" sz="2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FP32 weight</a:t>
            </a:r>
            <a:r>
              <a:rPr lang="en-US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업데이트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ceccf469a0_6_84"/>
          <p:cNvSpPr txBox="1"/>
          <p:nvPr/>
        </p:nvSpPr>
        <p:spPr>
          <a:xfrm>
            <a:off x="420700" y="666650"/>
            <a:ext cx="679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Mixed Precision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60" name="Google Shape;360;g2ceccf469a0_6_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ceccf469a0_6_84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2cef1740542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cef1740542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cef1740542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00" y="2050975"/>
            <a:ext cx="17237200" cy="299467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cef1740542_0_20"/>
          <p:cNvSpPr txBox="1"/>
          <p:nvPr/>
        </p:nvSpPr>
        <p:spPr>
          <a:xfrm>
            <a:off x="420700" y="666650"/>
            <a:ext cx="679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Mixed Precision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70" name="Google Shape;370;g2cef1740542_0_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cef1740542_0_20"/>
          <p:cNvSpPr txBox="1"/>
          <p:nvPr/>
        </p:nvSpPr>
        <p:spPr>
          <a:xfrm>
            <a:off x="4837350" y="5143575"/>
            <a:ext cx="861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[2] Sharan Narang, Gregory Diamos, Erich Elsen.(2018). Mixed Precision Training.</a:t>
            </a:r>
            <a:endParaRPr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2cef1740542_0_20"/>
          <p:cNvSpPr txBox="1"/>
          <p:nvPr/>
        </p:nvSpPr>
        <p:spPr>
          <a:xfrm>
            <a:off x="2283400" y="6014175"/>
            <a:ext cx="14395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4A0F9"/>
                </a:solidFill>
                <a:latin typeface="Lato Black"/>
                <a:ea typeface="Lato Black"/>
                <a:cs typeface="Lato Black"/>
                <a:sym typeface="Lato Black"/>
              </a:rPr>
              <a:t>“FP16의 제한된 표현력이 모델의 Overfitting을 완화하는</a:t>
            </a:r>
            <a:endParaRPr sz="3200">
              <a:solidFill>
                <a:srgbClr val="A4A0F9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4A0F9"/>
                </a:solidFill>
                <a:latin typeface="Lato Black"/>
                <a:ea typeface="Lato Black"/>
                <a:cs typeface="Lato Black"/>
                <a:sym typeface="Lato Black"/>
              </a:rPr>
              <a:t>Regularizer로 작용했을 수 있다.”</a:t>
            </a:r>
            <a:endParaRPr sz="3200">
              <a:solidFill>
                <a:srgbClr val="A4A0F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73" name="Google Shape;373;g2cef1740542_0_20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2ceccf469a0_6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ceccf469a0_6_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ceccf469a0_6_103"/>
          <p:cNvSpPr txBox="1"/>
          <p:nvPr/>
        </p:nvSpPr>
        <p:spPr>
          <a:xfrm>
            <a:off x="7324250" y="3215838"/>
            <a:ext cx="105552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i="1">
                <a:solidFill>
                  <a:srgbClr val="9E9E9E"/>
                </a:solidFill>
              </a:rPr>
              <a:t> </a:t>
            </a:r>
            <a:r>
              <a:rPr lang="en-US" sz="2700">
                <a:solidFill>
                  <a:schemeClr val="lt1"/>
                </a:solidFill>
              </a:rPr>
              <a:t>교차 엔트로피 손실 함수는 모든 class에 대해 동일한 가중치를 부여</a:t>
            </a:r>
            <a:endParaRPr sz="27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700">
                <a:solidFill>
                  <a:schemeClr val="lt1"/>
                </a:solidFill>
              </a:rPr>
              <a:t>-&gt; 클래스 불균형이 있을 경우 잘 동작하지 못함</a:t>
            </a:r>
            <a:endParaRPr sz="27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700">
                <a:solidFill>
                  <a:schemeClr val="lt1"/>
                </a:solidFill>
              </a:rPr>
              <a:t> Focal Loss는 각 class 에 대한 가중치를 동적으로 조정</a:t>
            </a:r>
            <a:endParaRPr sz="27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700">
                <a:solidFill>
                  <a:schemeClr val="lt1"/>
                </a:solidFill>
              </a:rPr>
              <a:t>-&gt; cross entropy loss 보다 균형적인 손실 값 분포를 가짐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381" name="Google Shape;381;g2ceccf469a0_6_103"/>
          <p:cNvSpPr txBox="1"/>
          <p:nvPr/>
        </p:nvSpPr>
        <p:spPr>
          <a:xfrm>
            <a:off x="1261323" y="7312125"/>
            <a:ext cx="7905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p_{t} ​: 모델의 예측 확률</a:t>
            </a:r>
            <a:endParaRPr sz="2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α_{t} ​: 클래스 가중치. </a:t>
            </a:r>
            <a:endParaRPr sz="2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γ는 조절 매개변수로, focal loss의 강도를 제어.</a:t>
            </a:r>
            <a:endParaRPr sz="2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1">
              <a:solidFill>
                <a:schemeClr val="lt1"/>
              </a:solidFill>
            </a:endParaRPr>
          </a:p>
        </p:txBody>
      </p:sp>
      <p:sp>
        <p:nvSpPr>
          <p:cNvPr id="382" name="Google Shape;382;g2ceccf469a0_6_103"/>
          <p:cNvSpPr txBox="1"/>
          <p:nvPr/>
        </p:nvSpPr>
        <p:spPr>
          <a:xfrm>
            <a:off x="12807465" y="6062119"/>
            <a:ext cx="47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2ceccf469a0_6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850" y="2684825"/>
            <a:ext cx="6445000" cy="389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ceccf469a0_6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7650" y="7382500"/>
            <a:ext cx="6838850" cy="10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ceccf469a0_6_103"/>
          <p:cNvSpPr txBox="1"/>
          <p:nvPr/>
        </p:nvSpPr>
        <p:spPr>
          <a:xfrm>
            <a:off x="420700" y="666650"/>
            <a:ext cx="6796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Loss Function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86" name="Google Shape;386;g2ceccf469a0_6_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ceccf469a0_6_103"/>
          <p:cNvSpPr txBox="1"/>
          <p:nvPr/>
        </p:nvSpPr>
        <p:spPr>
          <a:xfrm>
            <a:off x="605025" y="2049075"/>
            <a:ext cx="8247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Clr>
                <a:srgbClr val="8B71FF"/>
              </a:buClr>
              <a:buSzPts val="3200"/>
              <a:buFont typeface="Lato Black"/>
              <a:buChar char="❖"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Focal Loss </a:t>
            </a:r>
            <a:r>
              <a:rPr lang="en-US" sz="24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(for Dense Object Detection)</a:t>
            </a:r>
            <a:endParaRPr sz="24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88" name="Google Shape;388;g2ceccf469a0_6_103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ceccf469a0_6_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ceccf469a0_6_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g2ceccf469a0_6_156"/>
          <p:cNvGrpSpPr/>
          <p:nvPr/>
        </p:nvGrpSpPr>
        <p:grpSpPr>
          <a:xfrm>
            <a:off x="7369739" y="2238135"/>
            <a:ext cx="10280423" cy="3371290"/>
            <a:chOff x="7369945" y="2847714"/>
            <a:chExt cx="15012300" cy="3371290"/>
          </a:xfrm>
        </p:grpSpPr>
        <p:sp>
          <p:nvSpPr>
            <p:cNvPr id="396" name="Google Shape;396;g2ceccf469a0_6_156"/>
            <p:cNvSpPr txBox="1"/>
            <p:nvPr/>
          </p:nvSpPr>
          <p:spPr>
            <a:xfrm>
              <a:off x="7369969" y="4002604"/>
              <a:ext cx="146655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457200" marR="0" lvl="0" indent="-3746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Char char="●"/>
              </a:pPr>
              <a:r>
                <a:rPr lang="en-US" sz="2300">
                  <a:solidFill>
                    <a:schemeClr val="lt1"/>
                  </a:solidFill>
                </a:rPr>
                <a:t>Grid Search</a:t>
              </a:r>
              <a:endParaRPr sz="2300">
                <a:solidFill>
                  <a:schemeClr val="lt1"/>
                </a:solidFill>
              </a:endParaRPr>
            </a:p>
            <a:p>
              <a:pPr marL="914400" marR="0" lvl="1" indent="-3746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Char char="○"/>
              </a:pPr>
              <a:r>
                <a:rPr lang="en-US" sz="2300">
                  <a:solidFill>
                    <a:schemeClr val="lt1"/>
                  </a:solidFill>
                </a:rPr>
                <a:t>가능한 모든 하이퍼 파라미터 조합을 미리 지정된 그리드로 설정하고, 각 조합에 대해 성능을 평가하여 최적의 조합을 찾는 방법</a:t>
              </a:r>
              <a:endParaRPr sz="2300">
                <a:solidFill>
                  <a:schemeClr val="lt1"/>
                </a:solidFill>
              </a:endParaRPr>
            </a:p>
            <a:p>
              <a:pPr marL="457200" marR="0" lvl="0" indent="-3746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Char char="●"/>
              </a:pPr>
              <a:r>
                <a:rPr lang="en-US" sz="2300">
                  <a:solidFill>
                    <a:schemeClr val="lt1"/>
                  </a:solidFill>
                </a:rPr>
                <a:t>Random Search</a:t>
              </a:r>
              <a:endParaRPr sz="2300">
                <a:solidFill>
                  <a:schemeClr val="lt1"/>
                </a:solidFill>
              </a:endParaRPr>
            </a:p>
            <a:p>
              <a:pPr marL="914400" marR="0" lvl="1" indent="-3746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Char char="○"/>
              </a:pPr>
              <a:r>
                <a:rPr lang="en-US" sz="2300">
                  <a:solidFill>
                    <a:schemeClr val="lt1"/>
                  </a:solidFill>
                </a:rPr>
                <a:t>가능한 하이퍼 파라미터 값을 임의로 선택하여 조합을 만들고, 각 조합에 대해 성능을 평가하여 최적의 조합을 찾는 방법</a:t>
              </a:r>
              <a:endParaRPr sz="2300">
                <a:solidFill>
                  <a:schemeClr val="lt1"/>
                </a:solidFill>
              </a:endParaRPr>
            </a:p>
          </p:txBody>
        </p:sp>
        <p:sp>
          <p:nvSpPr>
            <p:cNvPr id="397" name="Google Shape;397;g2ceccf469a0_6_156"/>
            <p:cNvSpPr txBox="1"/>
            <p:nvPr/>
          </p:nvSpPr>
          <p:spPr>
            <a:xfrm>
              <a:off x="7369945" y="2847714"/>
              <a:ext cx="15012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i="1">
                  <a:solidFill>
                    <a:srgbClr val="A4A0F9"/>
                  </a:solidFill>
                </a:rPr>
                <a:t>Grid / Random Search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g2ceccf469a0_6_156"/>
          <p:cNvSpPr txBox="1"/>
          <p:nvPr/>
        </p:nvSpPr>
        <p:spPr>
          <a:xfrm>
            <a:off x="2423403" y="2597368"/>
            <a:ext cx="47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g2ceccf469a0_6_156"/>
          <p:cNvGrpSpPr/>
          <p:nvPr/>
        </p:nvGrpSpPr>
        <p:grpSpPr>
          <a:xfrm>
            <a:off x="336274" y="6042954"/>
            <a:ext cx="7512164" cy="2725771"/>
            <a:chOff x="406330" y="6850650"/>
            <a:chExt cx="11451470" cy="2725771"/>
          </a:xfrm>
        </p:grpSpPr>
        <p:sp>
          <p:nvSpPr>
            <p:cNvPr id="400" name="Google Shape;400;g2ceccf469a0_6_156"/>
            <p:cNvSpPr txBox="1"/>
            <p:nvPr/>
          </p:nvSpPr>
          <p:spPr>
            <a:xfrm>
              <a:off x="406330" y="7821721"/>
              <a:ext cx="11221800" cy="17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700">
                  <a:solidFill>
                    <a:schemeClr val="lt1"/>
                  </a:solidFill>
                </a:rPr>
                <a:t>이전에 수행된 평가 결과를 기반으로 각 하이퍼 파라미터 설정에 대한 확률 분포를 추정하고, 이 분포를 사용하여 다음 평가 지점을 선택</a:t>
              </a:r>
              <a:endParaRPr sz="3100" b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g2ceccf469a0_6_156"/>
            <p:cNvSpPr txBox="1"/>
            <p:nvPr/>
          </p:nvSpPr>
          <p:spPr>
            <a:xfrm>
              <a:off x="462900" y="6850650"/>
              <a:ext cx="113949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4600" i="1">
                  <a:solidFill>
                    <a:srgbClr val="A4A0F9"/>
                  </a:solidFill>
                </a:rPr>
                <a:t>BAYESIAN OPTIMIZATION</a:t>
              </a:r>
              <a:endPara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2" name="Google Shape;402;g2ceccf469a0_6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950" y="2144687"/>
            <a:ext cx="4975650" cy="33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ceccf469a0_6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5775" y="6200977"/>
            <a:ext cx="10042900" cy="26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ceccf469a0_6_156"/>
          <p:cNvSpPr txBox="1"/>
          <p:nvPr/>
        </p:nvSpPr>
        <p:spPr>
          <a:xfrm>
            <a:off x="420700" y="666650"/>
            <a:ext cx="13084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Bayesian Hyperparameter Tuning </a:t>
            </a:r>
            <a:r>
              <a:rPr lang="en-US" sz="32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(Feat. WandB)</a:t>
            </a:r>
            <a:endParaRPr sz="32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05" name="Google Shape;405;g2ceccf469a0_6_1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ceccf469a0_6_156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2ceccf469a0_6_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ceccf469a0_6_1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ceccf469a0_6_182"/>
          <p:cNvSpPr txBox="1"/>
          <p:nvPr/>
        </p:nvSpPr>
        <p:spPr>
          <a:xfrm>
            <a:off x="612299" y="6456175"/>
            <a:ext cx="5475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method : bayesian method를 사용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metric : f1_score를 Maximize하는 방향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parameters: 튜닝할 값들 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형태 : min / max : 범위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[0.0, 0.3] : 선택 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14" name="Google Shape;414;g2ceccf469a0_6_182"/>
          <p:cNvSpPr txBox="1"/>
          <p:nvPr/>
        </p:nvSpPr>
        <p:spPr>
          <a:xfrm>
            <a:off x="2423403" y="2597368"/>
            <a:ext cx="47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ceccf469a0_6_182"/>
          <p:cNvSpPr txBox="1"/>
          <p:nvPr/>
        </p:nvSpPr>
        <p:spPr>
          <a:xfrm>
            <a:off x="6817975" y="4188134"/>
            <a:ext cx="3496387" cy="36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2ceccf469a0_6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00" y="1949600"/>
            <a:ext cx="5474950" cy="43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ceccf469a0_6_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520" y="1949599"/>
            <a:ext cx="11045482" cy="43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ceccf469a0_6_182"/>
          <p:cNvSpPr txBox="1"/>
          <p:nvPr/>
        </p:nvSpPr>
        <p:spPr>
          <a:xfrm>
            <a:off x="6445525" y="6487825"/>
            <a:ext cx="11385600" cy="30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wandb sweep 결과물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 실험 마다의 하이퍼 파라미터 조합이 표시된다.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오른쪽 값은 실험의 결과 값이다.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가장 높은 결과 값이 나온 조합이 튜닝의 결과이다.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ceccf469a0_6_182"/>
          <p:cNvSpPr txBox="1"/>
          <p:nvPr/>
        </p:nvSpPr>
        <p:spPr>
          <a:xfrm>
            <a:off x="420700" y="666650"/>
            <a:ext cx="13084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Bayesian Hyperparameter Tuning </a:t>
            </a:r>
            <a:r>
              <a:rPr lang="en-US" sz="32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(Feat. WandB)</a:t>
            </a:r>
            <a:endParaRPr sz="32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20" name="Google Shape;420;g2ceccf469a0_6_1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ceccf469a0_6_182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2ceccf469a0_13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" y="5607304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ceccf469a0_13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ceccf469a0_13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409" y="1486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2ceccf469a0_13_1"/>
          <p:cNvSpPr txBox="1"/>
          <p:nvPr/>
        </p:nvSpPr>
        <p:spPr>
          <a:xfrm>
            <a:off x="387302" y="666660"/>
            <a:ext cx="11576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Final Leaderboard Score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39" name="Google Shape;439;g2ceccf469a0_13_1"/>
          <p:cNvSpPr txBox="1"/>
          <p:nvPr/>
        </p:nvSpPr>
        <p:spPr>
          <a:xfrm>
            <a:off x="387300" y="1861538"/>
            <a:ext cx="9468000" cy="64119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1">
                <a:solidFill>
                  <a:srgbClr val="A4A0F9"/>
                </a:solidFill>
              </a:rPr>
              <a:t>Parms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img_size : 380                                       #고정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LR : 0.002072                                        #튜닝 결과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Batch_size : 16                                      #고정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num_workwers : 8                               #고정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: 0.88                                           #튜닝 결과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mixup_prob :0.40929                          #튜닝 결과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dropout_ratio : 0.5                              #튜닝 결과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loss_alpha = 0.6123588019093089 #Focal Loss ,튜닝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loss_gamma = 2                                   #Focal Loss,튜닝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use_amp=True                                #Mixed Precision, 고정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accumulation_steps = 2                #Mixed Precision, 고정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2ceccf469a0_13_1"/>
          <p:cNvSpPr txBox="1"/>
          <p:nvPr/>
        </p:nvSpPr>
        <p:spPr>
          <a:xfrm>
            <a:off x="10089475" y="1861550"/>
            <a:ext cx="7950000" cy="34356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 i="1">
                <a:solidFill>
                  <a:srgbClr val="A4A0F9"/>
                </a:solidFill>
              </a:rPr>
              <a:t>+ Augmentation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2ceccf469a0_13_1"/>
          <p:cNvPicPr preferRelativeResize="0"/>
          <p:nvPr/>
        </p:nvPicPr>
        <p:blipFill rotWithShape="1">
          <a:blip r:embed="rId6">
            <a:alphaModFix/>
          </a:blip>
          <a:srcRect l="1030" t="-48610" r="-2061"/>
          <a:stretch/>
        </p:blipFill>
        <p:spPr>
          <a:xfrm>
            <a:off x="10089475" y="1904988"/>
            <a:ext cx="7950000" cy="334871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ceccf469a0_13_1"/>
          <p:cNvSpPr txBox="1"/>
          <p:nvPr/>
        </p:nvSpPr>
        <p:spPr>
          <a:xfrm>
            <a:off x="1283675" y="8942200"/>
            <a:ext cx="64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ceccf469a0_13_1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g2ceccf469a0_13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100" y="8637325"/>
            <a:ext cx="17569549" cy="8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0" y="2257413"/>
            <a:ext cx="18285714" cy="80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6"/>
          <p:cNvSpPr txBox="1"/>
          <p:nvPr/>
        </p:nvSpPr>
        <p:spPr>
          <a:xfrm>
            <a:off x="3843286" y="5075438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FFFFFF"/>
                </a:solidFill>
              </a:rPr>
              <a:t>결과 및</a:t>
            </a:r>
            <a:r>
              <a:rPr lang="en-US" sz="6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회고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p16"/>
          <p:cNvGrpSpPr/>
          <p:nvPr/>
        </p:nvGrpSpPr>
        <p:grpSpPr>
          <a:xfrm>
            <a:off x="8386174" y="4078360"/>
            <a:ext cx="1513366" cy="793899"/>
            <a:chOff x="8386174" y="4078360"/>
            <a:chExt cx="1513366" cy="793899"/>
          </a:xfrm>
        </p:grpSpPr>
        <p:pic>
          <p:nvPicPr>
            <p:cNvPr id="429" name="Google Shape;429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16"/>
            <p:cNvSpPr txBox="1"/>
            <p:nvPr/>
          </p:nvSpPr>
          <p:spPr>
            <a:xfrm>
              <a:off x="8706556" y="4190867"/>
              <a:ext cx="872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3200" b="1">
                  <a:solidFill>
                    <a:srgbClr val="A4A0F9"/>
                  </a:solidFill>
                </a:rPr>
                <a:t>6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2ceccf469a0_1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ceccf469a0_10_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ceccf469a0_10_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409" y="1486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ceccf469a0_10_46"/>
          <p:cNvSpPr txBox="1"/>
          <p:nvPr/>
        </p:nvSpPr>
        <p:spPr>
          <a:xfrm>
            <a:off x="387302" y="666660"/>
            <a:ext cx="11576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</a:rPr>
              <a:t>추후 연구 및 제안</a:t>
            </a:r>
            <a:endParaRPr sz="4800">
              <a:solidFill>
                <a:srgbClr val="FFAABB"/>
              </a:solidFill>
            </a:endParaRPr>
          </a:p>
        </p:txBody>
      </p:sp>
      <p:pic>
        <p:nvPicPr>
          <p:cNvPr id="453" name="Google Shape;453;g2ceccf469a0_1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6150" y="1856199"/>
            <a:ext cx="5481950" cy="56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ceccf469a0_10_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926" y="1856199"/>
            <a:ext cx="3817275" cy="50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ceccf469a0_10_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1" y="1856199"/>
            <a:ext cx="3817275" cy="509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ceccf469a0_10_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14077" y="1856199"/>
            <a:ext cx="3817275" cy="5092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g2ceccf469a0_10_46"/>
          <p:cNvCxnSpPr/>
          <p:nvPr/>
        </p:nvCxnSpPr>
        <p:spPr>
          <a:xfrm>
            <a:off x="12171775" y="5914475"/>
            <a:ext cx="6050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g2ceccf469a0_10_46"/>
          <p:cNvCxnSpPr/>
          <p:nvPr/>
        </p:nvCxnSpPr>
        <p:spPr>
          <a:xfrm>
            <a:off x="12171775" y="3252225"/>
            <a:ext cx="6050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g2ceccf469a0_10_46"/>
          <p:cNvCxnSpPr/>
          <p:nvPr/>
        </p:nvCxnSpPr>
        <p:spPr>
          <a:xfrm>
            <a:off x="12171775" y="4190050"/>
            <a:ext cx="6050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g2ceccf469a0_10_46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2ceccf469a0_15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ceccf469a0_15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ceccf469a0_15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1486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ceccf469a0_15_0"/>
          <p:cNvSpPr txBox="1"/>
          <p:nvPr/>
        </p:nvSpPr>
        <p:spPr>
          <a:xfrm>
            <a:off x="387302" y="666660"/>
            <a:ext cx="15583927" cy="127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그룹 스터디 인사이트 공유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g2ceccf469a0_15_0"/>
          <p:cNvGrpSpPr/>
          <p:nvPr/>
        </p:nvGrpSpPr>
        <p:grpSpPr>
          <a:xfrm>
            <a:off x="5862468" y="3771576"/>
            <a:ext cx="491242" cy="543431"/>
            <a:chOff x="6668667" y="3147774"/>
            <a:chExt cx="353819" cy="353819"/>
          </a:xfrm>
        </p:grpSpPr>
        <p:pic>
          <p:nvPicPr>
            <p:cNvPr id="470" name="Google Shape;470;g2ceccf469a0_15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68667" y="3147774"/>
              <a:ext cx="353819" cy="353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g2ceccf469a0_15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53223" y="3233992"/>
              <a:ext cx="184709" cy="181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2" name="Google Shape;472;g2ceccf469a0_15_0"/>
          <p:cNvSpPr txBox="1"/>
          <p:nvPr/>
        </p:nvSpPr>
        <p:spPr>
          <a:xfrm>
            <a:off x="2365896" y="3747021"/>
            <a:ext cx="1650669" cy="30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3" name="Google Shape;473;g2ceccf469a0_15_0"/>
          <p:cNvGrpSpPr/>
          <p:nvPr/>
        </p:nvGrpSpPr>
        <p:grpSpPr>
          <a:xfrm>
            <a:off x="10649593" y="3771576"/>
            <a:ext cx="491242" cy="543431"/>
            <a:chOff x="10116611" y="3147774"/>
            <a:chExt cx="353819" cy="353819"/>
          </a:xfrm>
        </p:grpSpPr>
        <p:pic>
          <p:nvPicPr>
            <p:cNvPr id="474" name="Google Shape;474;g2ceccf469a0_15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16611" y="3147774"/>
              <a:ext cx="353819" cy="353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g2ceccf469a0_15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201166" y="3233992"/>
              <a:ext cx="184709" cy="181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Google Shape;476;g2ceccf469a0_15_0"/>
          <p:cNvSpPr txBox="1"/>
          <p:nvPr/>
        </p:nvSpPr>
        <p:spPr>
          <a:xfrm>
            <a:off x="7153021" y="3747021"/>
            <a:ext cx="1650669" cy="30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477;g2ceccf469a0_15_0"/>
          <p:cNvGrpSpPr/>
          <p:nvPr/>
        </p:nvGrpSpPr>
        <p:grpSpPr>
          <a:xfrm>
            <a:off x="15436718" y="3771576"/>
            <a:ext cx="491242" cy="543431"/>
            <a:chOff x="13564554" y="3147774"/>
            <a:chExt cx="353819" cy="353819"/>
          </a:xfrm>
        </p:grpSpPr>
        <p:pic>
          <p:nvPicPr>
            <p:cNvPr id="478" name="Google Shape;478;g2ceccf469a0_15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564554" y="3147774"/>
              <a:ext cx="353819" cy="353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g2ceccf469a0_15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49110" y="3233992"/>
              <a:ext cx="184709" cy="181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0" name="Google Shape;480;g2ceccf469a0_15_0"/>
          <p:cNvSpPr txBox="1"/>
          <p:nvPr/>
        </p:nvSpPr>
        <p:spPr>
          <a:xfrm>
            <a:off x="11940104" y="3747021"/>
            <a:ext cx="1650669" cy="30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1" name="Google Shape;481;g2ceccf469a0_15_0"/>
          <p:cNvGrpSpPr/>
          <p:nvPr/>
        </p:nvGrpSpPr>
        <p:grpSpPr>
          <a:xfrm>
            <a:off x="2088605" y="3438497"/>
            <a:ext cx="14110788" cy="5280647"/>
            <a:chOff x="3950529" y="2930912"/>
            <a:chExt cx="10163345" cy="3438145"/>
          </a:xfrm>
        </p:grpSpPr>
        <p:sp>
          <p:nvSpPr>
            <p:cNvPr id="482" name="Google Shape;482;g2ceccf469a0_15_0"/>
            <p:cNvSpPr txBox="1"/>
            <p:nvPr/>
          </p:nvSpPr>
          <p:spPr>
            <a:xfrm>
              <a:off x="4150249" y="3376873"/>
              <a:ext cx="26223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인사이트 1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3" name="Google Shape;483;g2ceccf469a0_15_0"/>
            <p:cNvGrpSpPr/>
            <p:nvPr/>
          </p:nvGrpSpPr>
          <p:grpSpPr>
            <a:xfrm>
              <a:off x="3950529" y="2930912"/>
              <a:ext cx="3267522" cy="3438145"/>
              <a:chOff x="3950529" y="2930912"/>
              <a:chExt cx="3267522" cy="3438145"/>
            </a:xfrm>
          </p:grpSpPr>
          <p:pic>
            <p:nvPicPr>
              <p:cNvPr id="484" name="Google Shape;484;g2ceccf469a0_15_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950529" y="2930912"/>
                <a:ext cx="3267459" cy="34381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" name="Google Shape;485;g2ceccf469a0_15_0"/>
              <p:cNvSpPr txBox="1"/>
              <p:nvPr/>
            </p:nvSpPr>
            <p:spPr>
              <a:xfrm>
                <a:off x="4150251" y="4203375"/>
                <a:ext cx="3067800" cy="6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2500">
                    <a:solidFill>
                      <a:schemeClr val="lt1"/>
                    </a:solidFill>
                  </a:rPr>
                  <a:t>데이터 사이즈에 맞는 </a:t>
                </a:r>
                <a:endParaRPr sz="2500">
                  <a:solidFill>
                    <a:schemeClr val="lt1"/>
                  </a:solidFill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2500">
                    <a:solidFill>
                      <a:schemeClr val="lt1"/>
                    </a:solidFill>
                  </a:rPr>
                  <a:t>적절한 모델 선정의 중요성</a:t>
                </a:r>
                <a:endParaRPr sz="2900" b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g2ceccf469a0_15_0"/>
            <p:cNvGrpSpPr/>
            <p:nvPr/>
          </p:nvGrpSpPr>
          <p:grpSpPr>
            <a:xfrm>
              <a:off x="7398472" y="2930912"/>
              <a:ext cx="3267459" cy="3438145"/>
              <a:chOff x="7398472" y="2930912"/>
              <a:chExt cx="3267459" cy="3438145"/>
            </a:xfrm>
          </p:grpSpPr>
          <p:pic>
            <p:nvPicPr>
              <p:cNvPr id="487" name="Google Shape;487;g2ceccf469a0_15_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398472" y="2930912"/>
                <a:ext cx="3267459" cy="34381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g2ceccf469a0_15_0"/>
              <p:cNvSpPr txBox="1"/>
              <p:nvPr/>
            </p:nvSpPr>
            <p:spPr>
              <a:xfrm>
                <a:off x="7598192" y="3376873"/>
                <a:ext cx="26223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1" u="none" strike="noStrike" cap="non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인사이트 2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g2ceccf469a0_15_0"/>
            <p:cNvGrpSpPr/>
            <p:nvPr/>
          </p:nvGrpSpPr>
          <p:grpSpPr>
            <a:xfrm>
              <a:off x="10846415" y="2930912"/>
              <a:ext cx="3267459" cy="3438145"/>
              <a:chOff x="10846415" y="2930912"/>
              <a:chExt cx="3267459" cy="3438145"/>
            </a:xfrm>
          </p:grpSpPr>
          <p:pic>
            <p:nvPicPr>
              <p:cNvPr id="490" name="Google Shape;490;g2ceccf469a0_15_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0846415" y="2930912"/>
                <a:ext cx="3267459" cy="34381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1" name="Google Shape;491;g2ceccf469a0_15_0"/>
              <p:cNvSpPr txBox="1"/>
              <p:nvPr/>
            </p:nvSpPr>
            <p:spPr>
              <a:xfrm>
                <a:off x="11046106" y="3376873"/>
                <a:ext cx="26223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1" u="none" strike="noStrike" cap="non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인사이트 3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2" name="Google Shape;492;g2ceccf469a0_15_0"/>
          <p:cNvSpPr txBox="1"/>
          <p:nvPr/>
        </p:nvSpPr>
        <p:spPr>
          <a:xfrm>
            <a:off x="12047175" y="5367400"/>
            <a:ext cx="40473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500">
                <a:solidFill>
                  <a:schemeClr val="lt1"/>
                </a:solidFill>
              </a:rPr>
              <a:t>논문이나 아티클에서 말하는 특정 Hyperparameter 값을 맹신하지 말아야 함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493" name="Google Shape;493;g2ceccf469a0_15_0"/>
          <p:cNvSpPr txBox="1"/>
          <p:nvPr/>
        </p:nvSpPr>
        <p:spPr>
          <a:xfrm>
            <a:off x="7256325" y="5367400"/>
            <a:ext cx="37407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500">
                <a:solidFill>
                  <a:schemeClr val="lt1"/>
                </a:solidFill>
              </a:rPr>
              <a:t>최신 기법이 무조건 좋은 효과를 보여 주진 못함</a:t>
            </a:r>
            <a:endParaRPr sz="2900" b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ceccf469a0_15_0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86857"/>
            <a:ext cx="18285715" cy="459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8"/>
          <p:cNvSpPr txBox="1"/>
          <p:nvPr/>
        </p:nvSpPr>
        <p:spPr>
          <a:xfrm>
            <a:off x="387301" y="666650"/>
            <a:ext cx="79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</a:rPr>
              <a:t>대회</a:t>
            </a:r>
            <a:r>
              <a:rPr 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소감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18"/>
          <p:cNvGrpSpPr/>
          <p:nvPr/>
        </p:nvGrpSpPr>
        <p:grpSpPr>
          <a:xfrm>
            <a:off x="8669942" y="2571585"/>
            <a:ext cx="7767782" cy="1756065"/>
            <a:chOff x="9701189" y="3714585"/>
            <a:chExt cx="7767782" cy="1756065"/>
          </a:xfrm>
        </p:grpSpPr>
        <p:pic>
          <p:nvPicPr>
            <p:cNvPr id="504" name="Google Shape;504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85720" y="5434936"/>
              <a:ext cx="7583250" cy="357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18"/>
            <p:cNvSpPr txBox="1"/>
            <p:nvPr/>
          </p:nvSpPr>
          <p:spPr>
            <a:xfrm>
              <a:off x="9701189" y="3714585"/>
              <a:ext cx="1208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800" u="none" strike="noStrike" cap="none">
                  <a:solidFill>
                    <a:srgbClr val="A4A0F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김</a:t>
              </a:r>
              <a:r>
                <a:rPr lang="en-US" sz="2800">
                  <a:solidFill>
                    <a:srgbClr val="A4A0F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동균</a:t>
              </a:r>
              <a:endParaRPr sz="280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506" name="Google Shape;506;p18"/>
            <p:cNvSpPr txBox="1"/>
            <p:nvPr/>
          </p:nvSpPr>
          <p:spPr>
            <a:xfrm>
              <a:off x="10891206" y="3723548"/>
              <a:ext cx="65592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전혀 몰랐던 Computer Vision이라는 분야에 대해 시야가 트였다. 내 세상의 여백을 소중한 사람들과 색칠할 수 있어 얼마나 감사한지 모릅니다!</a:t>
              </a:r>
              <a:endPara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P.S. Claude 3 만세!!!!!</a:t>
              </a:r>
              <a:endPara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507" name="Google Shape;507;p18"/>
          <p:cNvGrpSpPr/>
          <p:nvPr/>
        </p:nvGrpSpPr>
        <p:grpSpPr>
          <a:xfrm>
            <a:off x="8669942" y="4554326"/>
            <a:ext cx="7767782" cy="908901"/>
            <a:chOff x="9701189" y="3723548"/>
            <a:chExt cx="7767782" cy="908901"/>
          </a:xfrm>
        </p:grpSpPr>
        <p:pic>
          <p:nvPicPr>
            <p:cNvPr id="508" name="Google Shape;508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85720" y="4596736"/>
              <a:ext cx="7583250" cy="357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18"/>
            <p:cNvSpPr txBox="1"/>
            <p:nvPr/>
          </p:nvSpPr>
          <p:spPr>
            <a:xfrm>
              <a:off x="9701189" y="3742788"/>
              <a:ext cx="1208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800">
                  <a:solidFill>
                    <a:srgbClr val="A4A0F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지수영</a:t>
              </a:r>
              <a:endParaRPr sz="280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510" name="Google Shape;510;p18"/>
            <p:cNvSpPr txBox="1"/>
            <p:nvPr/>
          </p:nvSpPr>
          <p:spPr>
            <a:xfrm>
              <a:off x="10891206" y="3723548"/>
              <a:ext cx="6559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Computer Vision 대회에 참여하면서 더 많은 지식과 경험을 얻을 수 있었다.</a:t>
              </a:r>
              <a:endParaRPr sz="260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pic>
        <p:nvPicPr>
          <p:cNvPr id="511" name="Google Shape;51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6878" y="2110825"/>
            <a:ext cx="4523205" cy="691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18"/>
          <p:cNvGrpSpPr/>
          <p:nvPr/>
        </p:nvGrpSpPr>
        <p:grpSpPr>
          <a:xfrm>
            <a:off x="8669942" y="5689904"/>
            <a:ext cx="7767782" cy="1159768"/>
            <a:chOff x="9701189" y="3723548"/>
            <a:chExt cx="7767782" cy="1159768"/>
          </a:xfrm>
        </p:grpSpPr>
        <p:pic>
          <p:nvPicPr>
            <p:cNvPr id="513" name="Google Shape;513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85720" y="4847602"/>
              <a:ext cx="7583250" cy="357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18"/>
            <p:cNvSpPr txBox="1"/>
            <p:nvPr/>
          </p:nvSpPr>
          <p:spPr>
            <a:xfrm>
              <a:off x="9701189" y="3731655"/>
              <a:ext cx="1208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800">
                  <a:solidFill>
                    <a:srgbClr val="A4A0F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김정헌</a:t>
              </a:r>
              <a:endParaRPr sz="280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515" name="Google Shape;515;p18"/>
            <p:cNvSpPr txBox="1"/>
            <p:nvPr/>
          </p:nvSpPr>
          <p:spPr>
            <a:xfrm>
              <a:off x="10891206" y="3723548"/>
              <a:ext cx="6559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딥러닝 모니터링 시스템을 구축하는 방법에 대해서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제대로 이해할 수 있어서 앞으로 실무, 캐글 대회 등등에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써먹을 생각에 신난다~!</a:t>
              </a:r>
              <a:endPara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516" name="Google Shape;516;p18"/>
          <p:cNvGrpSpPr/>
          <p:nvPr/>
        </p:nvGrpSpPr>
        <p:grpSpPr>
          <a:xfrm>
            <a:off x="8669942" y="7076348"/>
            <a:ext cx="7767782" cy="1442301"/>
            <a:chOff x="9701189" y="3723548"/>
            <a:chExt cx="7767782" cy="1442301"/>
          </a:xfrm>
        </p:grpSpPr>
        <p:pic>
          <p:nvPicPr>
            <p:cNvPr id="517" name="Google Shape;517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85720" y="5130136"/>
              <a:ext cx="7583250" cy="357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18"/>
            <p:cNvSpPr txBox="1"/>
            <p:nvPr/>
          </p:nvSpPr>
          <p:spPr>
            <a:xfrm>
              <a:off x="9701189" y="3742788"/>
              <a:ext cx="1208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800">
                  <a:solidFill>
                    <a:srgbClr val="A4A0F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임승환</a:t>
              </a:r>
              <a:endParaRPr sz="280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519" name="Google Shape;519;p18"/>
            <p:cNvSpPr txBox="1"/>
            <p:nvPr/>
          </p:nvSpPr>
          <p:spPr>
            <a:xfrm>
              <a:off x="10891206" y="3723548"/>
              <a:ext cx="65592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CV는 지금까지 해왔던 task들과 달리 확실히 더 많은 computing resource와 training time을 필요로 한다는 점을 피부로 느낌. 이후에 다른 대회를 경험하면서 지금까지 이론으로 얻은 지식을 체득하는 과정이 되었으면 함.</a:t>
              </a:r>
              <a:endParaRPr sz="260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20" name="Google Shape;520;p18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3"/>
          <p:cNvGrpSpPr/>
          <p:nvPr/>
        </p:nvGrpSpPr>
        <p:grpSpPr>
          <a:xfrm>
            <a:off x="8386174" y="4070168"/>
            <a:ext cx="1513366" cy="958750"/>
            <a:chOff x="8386174" y="4070168"/>
            <a:chExt cx="1513366" cy="958750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6174" y="4070168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3"/>
            <p:cNvSpPr txBox="1"/>
            <p:nvPr/>
          </p:nvSpPr>
          <p:spPr>
            <a:xfrm>
              <a:off x="8706556" y="4182670"/>
              <a:ext cx="872609" cy="846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3"/>
          <p:cNvSpPr txBox="1"/>
          <p:nvPr/>
        </p:nvSpPr>
        <p:spPr>
          <a:xfrm>
            <a:off x="6566020" y="5182998"/>
            <a:ext cx="515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그룹 </a:t>
            </a:r>
            <a:r>
              <a:rPr lang="en-US" sz="6000" i="0" u="none" strike="noStrike" cap="non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소개</a:t>
            </a:r>
            <a:endParaRPr sz="60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9"/>
          <p:cNvSpPr txBox="1"/>
          <p:nvPr/>
        </p:nvSpPr>
        <p:spPr>
          <a:xfrm>
            <a:off x="5205038" y="3973969"/>
            <a:ext cx="7875638" cy="233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lang="en-US" sz="7300" dirty="0">
                <a:solidFill>
                  <a:srgbClr val="FFFFFF"/>
                </a:solidFill>
              </a:rPr>
              <a:t>E.O.D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lang="ko-KR" altLang="en-US" sz="7300" dirty="0">
                <a:solidFill>
                  <a:srgbClr val="FFFFFF"/>
                </a:solidFill>
              </a:rPr>
              <a:t>감사합니다</a:t>
            </a:r>
            <a:r>
              <a:rPr lang="en-US" altLang="ko-KR" sz="7300" dirty="0">
                <a:solidFill>
                  <a:srgbClr val="FFFFFF"/>
                </a:solidFill>
              </a:rPr>
              <a:t>.</a:t>
            </a:r>
            <a:endParaRPr sz="7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526550" y="2034725"/>
            <a:ext cx="4114800" cy="7530900"/>
          </a:xfrm>
          <a:prstGeom prst="roundRect">
            <a:avLst>
              <a:gd name="adj" fmla="val 5656"/>
            </a:avLst>
          </a:prstGeom>
          <a:noFill/>
          <a:ln w="76200" cap="flat" cmpd="sng">
            <a:solidFill>
              <a:srgbClr val="8B7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350650" y="5549525"/>
            <a:ext cx="246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김동균</a:t>
            </a:r>
            <a:endParaRPr sz="32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91250" y="6139292"/>
            <a:ext cx="378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#4조의분메 #노력형천재호소인 #WillBeBetterMe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524250" y="7321875"/>
            <a:ext cx="39525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팀원 간 소통 창구</a:t>
            </a:r>
            <a:endParaRPr sz="1900">
              <a:solidFill>
                <a:schemeClr val="lt1"/>
              </a:solidFill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피곤해보이지만아닙니다하하</a:t>
            </a:r>
            <a:endParaRPr sz="1900">
              <a:solidFill>
                <a:schemeClr val="lt1"/>
              </a:solidFill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팀원들의 코드를 하나로 묶어 튜닝용 코드 개발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3050" y="2910326"/>
            <a:ext cx="2181800" cy="21818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123;p4"/>
          <p:cNvSpPr/>
          <p:nvPr/>
        </p:nvSpPr>
        <p:spPr>
          <a:xfrm>
            <a:off x="13648950" y="2034725"/>
            <a:ext cx="4114800" cy="7530900"/>
          </a:xfrm>
          <a:prstGeom prst="roundRect">
            <a:avLst>
              <a:gd name="adj" fmla="val 5656"/>
            </a:avLst>
          </a:prstGeom>
          <a:noFill/>
          <a:ln w="76200" cap="flat" cmpd="sng">
            <a:solidFill>
              <a:srgbClr val="8B7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4473050" y="5549525"/>
            <a:ext cx="246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임승환</a:t>
            </a:r>
            <a:endParaRPr sz="32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13813650" y="6139292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#일단한다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3646650" y="7321875"/>
            <a:ext cx="3952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EDA</a:t>
            </a:r>
            <a:endParaRPr sz="1900">
              <a:solidFill>
                <a:schemeClr val="lt1"/>
              </a:solidFill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base model 구축</a:t>
            </a:r>
            <a:endParaRPr sz="1900">
              <a:solidFill>
                <a:schemeClr val="lt1"/>
              </a:solidFill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모델 학습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15450" y="2910326"/>
            <a:ext cx="2181800" cy="21818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8" name="Google Shape;128;p4"/>
          <p:cNvSpPr/>
          <p:nvPr/>
        </p:nvSpPr>
        <p:spPr>
          <a:xfrm>
            <a:off x="4900683" y="2034725"/>
            <a:ext cx="4114800" cy="7530900"/>
          </a:xfrm>
          <a:prstGeom prst="roundRect">
            <a:avLst>
              <a:gd name="adj" fmla="val 5656"/>
            </a:avLst>
          </a:prstGeom>
          <a:noFill/>
          <a:ln w="76200" cap="flat" cmpd="sng">
            <a:solidFill>
              <a:srgbClr val="8B7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5724783" y="5549525"/>
            <a:ext cx="246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김정헌</a:t>
            </a:r>
            <a:endParaRPr sz="32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065383" y="6139292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#4조의 일원 #INFJ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898383" y="7321875"/>
            <a:ext cx="3952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하이퍼 파라미터 튜닝</a:t>
            </a:r>
            <a:endParaRPr sz="1900">
              <a:solidFill>
                <a:schemeClr val="lt1"/>
              </a:solidFill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모니터링 시스템 구축(wandb)</a:t>
            </a:r>
            <a:endParaRPr sz="1900">
              <a:solidFill>
                <a:schemeClr val="lt1"/>
              </a:solidFill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Augmentation 아이디어 추가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9274817" y="2034725"/>
            <a:ext cx="4114800" cy="7530900"/>
          </a:xfrm>
          <a:prstGeom prst="roundRect">
            <a:avLst>
              <a:gd name="adj" fmla="val 5656"/>
            </a:avLst>
          </a:prstGeom>
          <a:noFill/>
          <a:ln w="76200" cap="flat" cmpd="sng">
            <a:solidFill>
              <a:srgbClr val="8B7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098917" y="5549525"/>
            <a:ext cx="246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8B71FF"/>
                </a:solidFill>
                <a:latin typeface="Lato Black"/>
                <a:ea typeface="Lato Black"/>
                <a:cs typeface="Lato Black"/>
                <a:sym typeface="Lato Black"/>
              </a:rPr>
              <a:t>지수영</a:t>
            </a:r>
            <a:endParaRPr sz="3200">
              <a:solidFill>
                <a:srgbClr val="8B71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9439517" y="6139292"/>
            <a:ext cx="378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#최선을 다하자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9272517" y="7321875"/>
            <a:ext cx="3952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EDA</a:t>
            </a:r>
            <a:endParaRPr sz="1900">
              <a:solidFill>
                <a:schemeClr val="lt1"/>
              </a:solidFill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모델별 학습</a:t>
            </a:r>
            <a:endParaRPr sz="1900">
              <a:solidFill>
                <a:schemeClr val="lt1"/>
              </a:solidFill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하이퍼 파라미터 튜닝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4150" y="2753975"/>
            <a:ext cx="2365576" cy="23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/>
          <p:nvPr/>
        </p:nvSpPr>
        <p:spPr>
          <a:xfrm>
            <a:off x="7865972" y="2565840"/>
            <a:ext cx="685800" cy="685800"/>
          </a:xfrm>
          <a:prstGeom prst="ellipse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조장</a:t>
            </a:r>
            <a:endParaRPr sz="2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1313" y="2910326"/>
            <a:ext cx="2181800" cy="21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41325" y="2910325"/>
            <a:ext cx="2324200" cy="21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431831" y="666650"/>
            <a:ext cx="4633551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그룹</a:t>
            </a:r>
            <a:r>
              <a:rPr lang="en-US" sz="4800" i="0" u="none" strike="noStrike" cap="none" dirty="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4800" i="0" u="none" strike="noStrike" cap="none" dirty="0" err="1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소개</a:t>
            </a:r>
            <a:r>
              <a:rPr lang="en-US" sz="4800" i="0" u="none" strike="noStrike" cap="none" dirty="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 </a:t>
            </a:r>
            <a:endParaRPr sz="4800" i="0" u="none" strike="noStrike" cap="none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5"/>
          <p:cNvGrpSpPr/>
          <p:nvPr/>
        </p:nvGrpSpPr>
        <p:grpSpPr>
          <a:xfrm>
            <a:off x="8547112" y="4070168"/>
            <a:ext cx="1513366" cy="963884"/>
            <a:chOff x="8547112" y="4070168"/>
            <a:chExt cx="1513366" cy="963884"/>
          </a:xfrm>
        </p:grpSpPr>
        <p:pic>
          <p:nvPicPr>
            <p:cNvPr id="148" name="Google Shape;148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47112" y="4070168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5"/>
            <p:cNvSpPr txBox="1"/>
            <p:nvPr/>
          </p:nvSpPr>
          <p:spPr>
            <a:xfrm>
              <a:off x="8867494" y="4182667"/>
              <a:ext cx="872609" cy="851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5"/>
          <p:cNvSpPr txBox="1"/>
          <p:nvPr/>
        </p:nvSpPr>
        <p:spPr>
          <a:xfrm>
            <a:off x="3678404" y="5142857"/>
            <a:ext cx="11250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대회 소개</a:t>
            </a:r>
            <a:endParaRPr sz="60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387299" y="666650"/>
            <a:ext cx="4119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대회</a:t>
            </a:r>
            <a:r>
              <a:rPr lang="en-US" sz="4800" i="0" u="none" strike="noStrike" cap="none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 소개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413600" y="1797200"/>
            <a:ext cx="17146500" cy="56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이번 대회는 문서 타입 분류를 위한 </a:t>
            </a:r>
            <a:r>
              <a:rPr lang="en-US" sz="3200" i="1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이미지 분류</a:t>
            </a:r>
            <a:r>
              <a:rPr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 대회입니다. </a:t>
            </a: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여러 비즈니스 분야에 대량의 문서 이미지를 식별하고 자동화 처리를 하는 데 응용할 수 있습니다.</a:t>
            </a: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[사용된 데이터]</a:t>
            </a: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종류:  총 17 종의 문서</a:t>
            </a: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학습 이미지: 1570장</a:t>
            </a: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평가 이미지: 3140장</a:t>
            </a: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425" y="3331100"/>
            <a:ext cx="9937375" cy="65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2ceccf469a0_9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" y="5598416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ceccf469a0_9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ceccf469a0_9_0"/>
          <p:cNvSpPr txBox="1"/>
          <p:nvPr/>
        </p:nvSpPr>
        <p:spPr>
          <a:xfrm>
            <a:off x="413600" y="1797200"/>
            <a:ext cx="17146500" cy="56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평가 지표: Macro F1</a:t>
            </a: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Macro F1 score는 Multiclass Classification을 위한 평가 지표로 클래스 별로 계산된 F1 score를 단순 평균한 지표입니다.</a:t>
            </a: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2ceccf469a0_9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50" y="4209075"/>
            <a:ext cx="7091250" cy="15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ceccf469a0_9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4650" y="4209075"/>
            <a:ext cx="9641125" cy="44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ceccf469a0_9_0"/>
          <p:cNvSpPr txBox="1"/>
          <p:nvPr/>
        </p:nvSpPr>
        <p:spPr>
          <a:xfrm>
            <a:off x="387299" y="666650"/>
            <a:ext cx="4367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대회</a:t>
            </a:r>
            <a:r>
              <a:rPr lang="en-US" sz="4800" i="0" u="none" strike="noStrike" cap="none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 소개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2" name="Google Shape;172;g2ceccf469a0_9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ceccf469a0_9_0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07/30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0" y="2257413"/>
            <a:ext cx="18285714" cy="80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/>
        </p:nvSpPr>
        <p:spPr>
          <a:xfrm>
            <a:off x="2891550" y="5040225"/>
            <a:ext cx="12504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Exploratory Data Analysis</a:t>
            </a:r>
            <a:endParaRPr sz="6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180" name="Google Shape;180;p8"/>
          <p:cNvGrpSpPr/>
          <p:nvPr/>
        </p:nvGrpSpPr>
        <p:grpSpPr>
          <a:xfrm>
            <a:off x="8386174" y="4078360"/>
            <a:ext cx="1513366" cy="963892"/>
            <a:chOff x="8386174" y="4078360"/>
            <a:chExt cx="1513366" cy="963892"/>
          </a:xfrm>
        </p:grpSpPr>
        <p:pic>
          <p:nvPicPr>
            <p:cNvPr id="181" name="Google Shape;181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8"/>
            <p:cNvSpPr txBox="1"/>
            <p:nvPr/>
          </p:nvSpPr>
          <p:spPr>
            <a:xfrm>
              <a:off x="8706556" y="4190867"/>
              <a:ext cx="872609" cy="851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" y="5692704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 txBox="1"/>
          <p:nvPr/>
        </p:nvSpPr>
        <p:spPr>
          <a:xfrm>
            <a:off x="1025350" y="4544625"/>
            <a:ext cx="7403400" cy="2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Class별 데이터 분포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○"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의사소견서, 이력서, 건강보험 임신·출산 진료비 지급 신청서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의 데이터가 다른 값에 비해 적은 양이 존재함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420699" y="666650"/>
            <a:ext cx="7640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latin typeface="Lato Black"/>
                <a:ea typeface="Lato Black"/>
                <a:cs typeface="Lato Black"/>
                <a:sym typeface="Lato Black"/>
              </a:rPr>
              <a:t>Exploratory Data Analysis</a:t>
            </a:r>
            <a:endParaRPr sz="480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409" y="1562964"/>
            <a:ext cx="17237182" cy="6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7100" y="1977997"/>
            <a:ext cx="7723355" cy="776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9263850" y="4310825"/>
            <a:ext cx="6891300" cy="43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9263850" y="5147925"/>
            <a:ext cx="6891300" cy="43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9063475" y="8521250"/>
            <a:ext cx="7091700" cy="43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6917757" y="9611899"/>
            <a:ext cx="1068900" cy="417600"/>
          </a:xfrm>
          <a:prstGeom prst="rect">
            <a:avLst/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09/30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Office PowerPoint</Application>
  <PresentationFormat>사용자 지정</PresentationFormat>
  <Paragraphs>208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Lato</vt:lpstr>
      <vt:lpstr>Lato Black</vt:lpstr>
      <vt:lpstr>Arial</vt:lpstr>
      <vt:lpstr>Lato Light</vt:lpstr>
      <vt:lpstr>Calibri</vt:lpstr>
      <vt:lpstr>Malgun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정헌 김</cp:lastModifiedBy>
  <cp:revision>2</cp:revision>
  <dcterms:created xsi:type="dcterms:W3CDTF">2024-02-29T11:20:29Z</dcterms:created>
  <dcterms:modified xsi:type="dcterms:W3CDTF">2024-04-24T12:00:19Z</dcterms:modified>
</cp:coreProperties>
</file>